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CB40A-EC08-3EE0-B02C-48ACFBD2D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6006C9-3E31-1A52-4FD2-F61E197B3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AE62D-4018-DF63-E143-36CFB18B0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128D4-80D8-24CB-A3F8-F8DFC60F6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32973-0EB8-959E-AC1F-F5EA67AC5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7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B78F1-22AD-2BDC-3206-3C709B73C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0574FB-DB78-7C64-706E-105AD3722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5FBCC-93DF-641E-1DC6-0308DB51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4FE2E-1C71-BAB4-6847-CD236305C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543AC-B927-0430-780C-170ED313E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302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21922A-7EF3-37DC-EE49-AF0F6960C8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E75B0A-4C30-FE39-997F-D17DC10C8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26DE0-2BF6-52A8-1829-773F085F0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C3915-4060-BC06-BD74-AAEE41D15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46C2-9FB9-0ED6-858B-9D310B641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733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947E4-7BDE-72F1-F83A-1411A890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E2F38-047B-2D1C-17D5-FF93791C3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01DCF-99B5-C8AD-8967-BDCFEA839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7F7B2-ABDD-D366-6D5E-89350612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55714-09B9-01A8-C891-9CD0526C7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687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09D6-4B9F-02BF-BF1C-DA28CC486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FFC9E-9BED-F376-48D1-555A6EB3D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4D9AD-FB44-D6BF-6339-C1E32B9D2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31CA6-6A60-3F23-82EF-EE2BC2A22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6DF0D-7621-81BA-AFE2-CDB4061D8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3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59853-054A-4C8D-B8E8-C57F4C35C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3C56D-F6D3-76BB-D3CF-983536B131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ADBF5-C68A-0884-DAA6-F67A5735C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B93BA-85E1-3079-62E7-2CD58E07E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D0714-C052-1500-F8DF-13D71FBF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F86F4-50C6-971E-39F7-3F1A0B8C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413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4891B-1F33-7565-5B9D-76F96AA7C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5E8ED-3481-4342-267C-47601BE40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69F6F-0079-EEBE-C042-C0AEE2D52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D1C2D-A5D9-09C4-F3D1-40FC67070E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9BA870-EB5A-46B8-2C9A-BC3A0DC30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47936F-D4FF-7306-78D0-F2AA0DC9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022B0-7EBA-21ED-5F39-CE6DC3B1A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D59E35-1AD7-8948-1875-C4FCE835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65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FD420-7E37-3425-83D2-3C8DDC136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2F9744-09F8-449E-A95D-2F0028E7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6EE68-2911-E80E-3810-AC6A0117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20397-B073-03C3-A6BE-043C0B77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21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4884A2-C6DE-CC87-AE51-EE5AF38A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E8FF7A-9BB9-E748-2A43-D1665C1B1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81478-1E5D-C3F5-2228-CEDBF772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93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3DC46-168C-CBF1-0188-1CEC38620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E7767-E422-8ED7-8BE8-E8CB12F9C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BB8B4-4612-864E-FD2C-6DCFFE1F6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147F0-8E41-9C6B-4426-E2EB9871C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29554-7F87-4183-5C31-5841877F1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D284D9-DC66-8733-048C-41FE0F2D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71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DD59A-F9E5-C037-5F2C-02FB84594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69331C-3B87-3170-FFC2-78B960F0B7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91FA4-DA87-3A96-9824-726D08F53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06945-1A75-3730-760D-858866A87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D024B-03DB-ECDC-DB51-2E53A83C6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3BAFED-F25A-0976-DA49-4AAAD6E4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21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B910E1-1E84-E8F2-6669-CEA0FD5D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1A11F-4166-7D38-502C-53C9684B2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26903-2824-C8A4-571A-CAD2356316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B4F34-D60F-4A9D-9E35-C94A7A9B9A08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6C5ED-36E7-A6F9-DD7A-6323F0E5CF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106F8-4C9D-1C1D-5B3F-A403E7759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5C000-19B8-4299-A823-6687EE677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82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dfreephotos.com/other-photos/mixed-scrabble-letters.jpg.php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1C389041-4489-1221-8043-20623892C45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" y="0"/>
            <a:ext cx="11994163" cy="685800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FC7A9B5-B4AA-4F78-112A-6789EFF707C7}"/>
              </a:ext>
            </a:extLst>
          </p:cNvPr>
          <p:cNvGrpSpPr/>
          <p:nvPr/>
        </p:nvGrpSpPr>
        <p:grpSpPr>
          <a:xfrm>
            <a:off x="373567" y="254798"/>
            <a:ext cx="4651460" cy="2804491"/>
            <a:chOff x="192946" y="155400"/>
            <a:chExt cx="3615656" cy="255454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1BA87DA-82DA-8096-A10B-049516AED204}"/>
                </a:ext>
              </a:extLst>
            </p:cNvPr>
            <p:cNvSpPr txBox="1"/>
            <p:nvPr/>
          </p:nvSpPr>
          <p:spPr>
            <a:xfrm>
              <a:off x="192946" y="155400"/>
              <a:ext cx="3615656" cy="2554545"/>
            </a:xfrm>
            <a:prstGeom prst="rect">
              <a:avLst/>
            </a:prstGeom>
            <a:noFill/>
            <a:ln w="15875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1" dirty="0">
                  <a:latin typeface="Candara" panose="020E0502030303020204" pitchFamily="34" charset="0"/>
                </a:rPr>
                <a:t>English</a:t>
              </a: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dirty="0"/>
            </a:p>
          </p:txBody>
        </p:sp>
        <p:pic>
          <p:nvPicPr>
            <p:cNvPr id="7" name="Picture 455289" descr="A computer screen with a book shelf&#10;&#10;Description automatically generated with medium confidence">
              <a:extLst>
                <a:ext uri="{FF2B5EF4-FFF2-40B4-BE49-F238E27FC236}">
                  <a16:creationId xmlns:a16="http://schemas.microsoft.com/office/drawing/2014/main" id="{CC612838-5D53-7F3F-5C3F-9FFEBA9DC7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67" t="25334" r="13667" b="23334"/>
            <a:stretch>
              <a:fillRect/>
            </a:stretch>
          </p:blipFill>
          <p:spPr bwMode="auto">
            <a:xfrm>
              <a:off x="249425" y="677010"/>
              <a:ext cx="1173002" cy="8589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1AEF3F4-7831-1350-1EB0-1454E14E1F30}"/>
                </a:ext>
              </a:extLst>
            </p:cNvPr>
            <p:cNvSpPr txBox="1"/>
            <p:nvPr/>
          </p:nvSpPr>
          <p:spPr>
            <a:xfrm>
              <a:off x="1380257" y="272407"/>
              <a:ext cx="2414288" cy="14578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latin typeface="Candara" panose="020E0502030303020204" pitchFamily="34" charset="0"/>
                </a:rPr>
                <a:t>In English this half-term, the children will be focusing on the story of ‘ Hansel and Gretel’.  They will revise the different skills used in Year 2 such as: tense, using a coma in writing, conjunctions, expanded noun phrases when studying the story.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C9C39EA-DD65-72B7-6F17-482E4407BF2D}"/>
              </a:ext>
            </a:extLst>
          </p:cNvPr>
          <p:cNvGrpSpPr/>
          <p:nvPr/>
        </p:nvGrpSpPr>
        <p:grpSpPr>
          <a:xfrm>
            <a:off x="7175146" y="256155"/>
            <a:ext cx="4570434" cy="2804491"/>
            <a:chOff x="5391013" y="517644"/>
            <a:chExt cx="3725485" cy="255454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BA8C7BE-5026-C16C-F8EF-305863C43146}"/>
                </a:ext>
              </a:extLst>
            </p:cNvPr>
            <p:cNvGrpSpPr/>
            <p:nvPr/>
          </p:nvGrpSpPr>
          <p:grpSpPr>
            <a:xfrm>
              <a:off x="5391013" y="517644"/>
              <a:ext cx="3725485" cy="2554545"/>
              <a:chOff x="180435" y="156636"/>
              <a:chExt cx="3725485" cy="2554545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4DD303A-0FB6-1B73-9AA2-6006AA93E568}"/>
                  </a:ext>
                </a:extLst>
              </p:cNvPr>
              <p:cNvSpPr txBox="1"/>
              <p:nvPr/>
            </p:nvSpPr>
            <p:spPr>
              <a:xfrm>
                <a:off x="180435" y="156636"/>
                <a:ext cx="3615656" cy="2554545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600" b="1" dirty="0">
                    <a:latin typeface="Candara" panose="020E0502030303020204" pitchFamily="34" charset="0"/>
                  </a:rPr>
                  <a:t>Maths</a:t>
                </a: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sz="1400" dirty="0">
                  <a:latin typeface="Candara" panose="020E0502030303020204" pitchFamily="34" charset="0"/>
                </a:endParaRPr>
              </a:p>
              <a:p>
                <a:endParaRPr lang="en-GB" dirty="0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11CDEAB-7272-3D2A-3761-07637D2C61CE}"/>
                  </a:ext>
                </a:extLst>
              </p:cNvPr>
              <p:cNvSpPr txBox="1"/>
              <p:nvPr/>
            </p:nvSpPr>
            <p:spPr>
              <a:xfrm>
                <a:off x="1062536" y="200421"/>
                <a:ext cx="2843384" cy="1850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>
                    <a:latin typeface="Candara" panose="020E0502030303020204" pitchFamily="34" charset="0"/>
                  </a:rPr>
                  <a:t>In Maths this half-term, the children will be studying division and fractions.  They will start by sharing concrete objects equally between groups and then move on to dividing numbers.</a:t>
                </a:r>
              </a:p>
              <a:p>
                <a:r>
                  <a:rPr lang="en-GB" sz="1400" dirty="0">
                    <a:latin typeface="Candara" panose="020E0502030303020204" pitchFamily="34" charset="0"/>
                  </a:rPr>
                  <a:t>Fraction – the children will look at ½ of objects and amounts, then ¼ of objects and amounts and finally 1/3 of objects and amounts.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1AAFFEB-F6A3-1E09-773C-655C89206442}"/>
                  </a:ext>
                </a:extLst>
              </p:cNvPr>
              <p:cNvSpPr txBox="1"/>
              <p:nvPr/>
            </p:nvSpPr>
            <p:spPr>
              <a:xfrm>
                <a:off x="192946" y="2020416"/>
                <a:ext cx="3388034" cy="672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400" b="1" dirty="0">
                    <a:effectLst/>
                    <a:latin typeface="Candara" panose="020E0502030303020204" pitchFamily="34" charset="0"/>
                    <a:ea typeface="MS Mincho" panose="02020609040205080304" pitchFamily="49" charset="-128"/>
                    <a:cs typeface="Cambria" panose="02040503050406030204" pitchFamily="18" charset="0"/>
                  </a:rPr>
                  <a:t>Suggestions of ways you can support your child’s Maths: </a:t>
                </a:r>
                <a:r>
                  <a:rPr lang="en-US" sz="1400" dirty="0">
                    <a:effectLst/>
                    <a:latin typeface="Candara" panose="020E0502030303020204" pitchFamily="34" charset="0"/>
                    <a:ea typeface="MS Mincho" panose="02020609040205080304" pitchFamily="49" charset="-128"/>
                    <a:cs typeface="Cambria" panose="02040503050406030204" pitchFamily="18" charset="0"/>
                  </a:rPr>
                  <a:t>Check understanding of ‘÷’ and ‘=‘ symbol.  </a:t>
                </a:r>
                <a:r>
                  <a:rPr lang="en-US" sz="1400" dirty="0">
                    <a:latin typeface="Candara" panose="020E0502030303020204" pitchFamily="34" charset="0"/>
                    <a:ea typeface="MS Mincho" panose="02020609040205080304" pitchFamily="49" charset="-128"/>
                    <a:cs typeface="Cambria" panose="02040503050406030204" pitchFamily="18" charset="0"/>
                  </a:rPr>
                  <a:t>Talk about sharing equally with amounts.</a:t>
                </a:r>
                <a:endParaRPr lang="en-GB" sz="1400" dirty="0"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305D2EE5-FD5D-E782-90F6-FC00B86D256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6357"/>
            <a:stretch/>
          </p:blipFill>
          <p:spPr>
            <a:xfrm>
              <a:off x="5499884" y="746291"/>
              <a:ext cx="858502" cy="1589433"/>
            </a:xfrm>
            <a:prstGeom prst="rect">
              <a:avLst/>
            </a:prstGeom>
          </p:spPr>
        </p:pic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4A9142D5-6872-FB38-591E-959392FB6C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6099" y="1141349"/>
            <a:ext cx="11430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FC914F6-7B44-4A4B-AF7A-0322C0D414A6}"/>
              </a:ext>
            </a:extLst>
          </p:cNvPr>
          <p:cNvSpPr txBox="1"/>
          <p:nvPr/>
        </p:nvSpPr>
        <p:spPr>
          <a:xfrm>
            <a:off x="4633832" y="243549"/>
            <a:ext cx="27321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1844675" algn="l"/>
              </a:tabLst>
            </a:pPr>
            <a:r>
              <a:rPr lang="en-US" sz="1800" b="1" u="sng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Year 2 </a:t>
            </a:r>
            <a:endParaRPr lang="en-GB" sz="1050" b="1" dirty="0">
              <a:effectLst/>
              <a:latin typeface="Candara" panose="020E05020303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>
              <a:tabLst>
                <a:tab pos="1844675" algn="l"/>
              </a:tabLst>
            </a:pPr>
            <a:r>
              <a:rPr lang="en-US" sz="1800" b="1" u="sng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Learning Overview</a:t>
            </a:r>
            <a:endParaRPr lang="en-GB" sz="1050" b="1" dirty="0">
              <a:effectLst/>
              <a:latin typeface="Candara" panose="020E05020303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>
              <a:tabLst>
                <a:tab pos="1844675" algn="l"/>
              </a:tabLst>
            </a:pPr>
            <a:r>
              <a:rPr lang="en-US" sz="1800" b="1" u="sng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Spring 1</a:t>
            </a:r>
            <a:endParaRPr lang="en-GB" sz="1050" b="1" dirty="0">
              <a:effectLst/>
              <a:latin typeface="Candara" panose="020E05020303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4" name="Text Box 2">
            <a:extLst>
              <a:ext uri="{FF2B5EF4-FFF2-40B4-BE49-F238E27FC236}">
                <a16:creationId xmlns:a16="http://schemas.microsoft.com/office/drawing/2014/main" id="{EF477390-981C-F07C-3965-DB7899449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5027" y="2409825"/>
            <a:ext cx="1934354" cy="2695603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US" sz="1200" b="1" u="sng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Trips and Experiences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b="1" u="sng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SAVE THE DATE!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1200" dirty="0">
              <a:latin typeface="Candara" panose="020E05020303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1200" dirty="0">
              <a:latin typeface="Candara" panose="020E05020303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Science week </a:t>
            </a:r>
          </a:p>
          <a:p>
            <a:pPr algn="ctr"/>
            <a:r>
              <a:rPr lang="en-US" b="1" baseline="30000" dirty="0"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9th – 13th</a:t>
            </a:r>
            <a:r>
              <a:rPr lang="en-US" b="1" dirty="0"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March</a:t>
            </a:r>
          </a:p>
          <a:p>
            <a:pPr algn="ctr"/>
            <a:endParaRPr lang="en-US" b="1" dirty="0">
              <a:latin typeface="Candara" panose="020E05020303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1200" dirty="0">
              <a:latin typeface="Candara" panose="020E05020303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ndara" panose="020E05020303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E53ED87-60E5-0574-E46F-1A673BD1D5D1}"/>
              </a:ext>
            </a:extLst>
          </p:cNvPr>
          <p:cNvGrpSpPr/>
          <p:nvPr/>
        </p:nvGrpSpPr>
        <p:grpSpPr>
          <a:xfrm>
            <a:off x="442855" y="828801"/>
            <a:ext cx="4671772" cy="2441056"/>
            <a:chOff x="249425" y="677010"/>
            <a:chExt cx="3808089" cy="2223502"/>
          </a:xfrm>
        </p:grpSpPr>
        <p:pic>
          <p:nvPicPr>
            <p:cNvPr id="27" name="Picture 455289" descr="A computer screen with a book shelf&#10;&#10;Description automatically generated with medium confidence">
              <a:extLst>
                <a:ext uri="{FF2B5EF4-FFF2-40B4-BE49-F238E27FC236}">
                  <a16:creationId xmlns:a16="http://schemas.microsoft.com/office/drawing/2014/main" id="{9594629E-50F5-ABDA-792E-A3DC91CA89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67" t="25334" r="13667" b="23334"/>
            <a:stretch>
              <a:fillRect/>
            </a:stretch>
          </p:blipFill>
          <p:spPr bwMode="auto">
            <a:xfrm>
              <a:off x="249425" y="677010"/>
              <a:ext cx="1173002" cy="8589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7B85789-A1E8-E8BA-C566-6CEDF37410FE}"/>
                </a:ext>
              </a:extLst>
            </p:cNvPr>
            <p:cNvSpPr txBox="1"/>
            <p:nvPr/>
          </p:nvSpPr>
          <p:spPr>
            <a:xfrm>
              <a:off x="278493" y="1835195"/>
              <a:ext cx="3779021" cy="1065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1400" b="1" dirty="0">
                  <a:effectLst/>
                  <a:ea typeface="MS Mincho" panose="02020609040205080304" pitchFamily="49" charset="-128"/>
                  <a:cs typeface="Cambria" panose="02040503050406030204" pitchFamily="18" charset="0"/>
                </a:rPr>
                <a:t>Suggestions of ways you can support your child’s English: </a:t>
              </a:r>
              <a:r>
                <a:rPr lang="en-GB" sz="1400" b="1" dirty="0">
                  <a:solidFill>
                    <a:srgbClr val="333333"/>
                  </a:solidFill>
                  <a:ea typeface="MS Mincho" panose="02020609040205080304" pitchFamily="49" charset="-128"/>
                  <a:cs typeface="Times New Roman" panose="02020603050405020304" pitchFamily="18" charset="0"/>
                </a:rPr>
                <a:t>Write s</a:t>
              </a:r>
              <a:r>
                <a:rPr lang="en-GB" sz="1400" dirty="0">
                  <a:solidFill>
                    <a:srgbClr val="333333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entences with different forms: statement, question, exclamation, command.  Use punctuation ? ! . , within writing.</a:t>
              </a:r>
              <a:endParaRPr lang="en-GB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14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F3E9360-4ED3-BCA6-3BDF-FF4827A87B15}"/>
              </a:ext>
            </a:extLst>
          </p:cNvPr>
          <p:cNvGrpSpPr/>
          <p:nvPr/>
        </p:nvGrpSpPr>
        <p:grpSpPr>
          <a:xfrm>
            <a:off x="373567" y="3243723"/>
            <a:ext cx="4435695" cy="1861705"/>
            <a:chOff x="192946" y="155400"/>
            <a:chExt cx="3615656" cy="2326875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780D41B-79B4-89D7-1676-FB2586436D6C}"/>
                </a:ext>
              </a:extLst>
            </p:cNvPr>
            <p:cNvSpPr txBox="1"/>
            <p:nvPr/>
          </p:nvSpPr>
          <p:spPr>
            <a:xfrm>
              <a:off x="192946" y="155400"/>
              <a:ext cx="3615656" cy="2326875"/>
            </a:xfrm>
            <a:prstGeom prst="rect">
              <a:avLst/>
            </a:prstGeom>
            <a:noFill/>
            <a:ln w="15875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1" dirty="0">
                  <a:latin typeface="Candara" panose="020E0502030303020204" pitchFamily="34" charset="0"/>
                </a:rPr>
                <a:t>Science</a:t>
              </a: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710D819-ED4B-512E-016C-7FFE7A7A8827}"/>
                </a:ext>
              </a:extLst>
            </p:cNvPr>
            <p:cNvSpPr txBox="1"/>
            <p:nvPr/>
          </p:nvSpPr>
          <p:spPr>
            <a:xfrm>
              <a:off x="1136726" y="288150"/>
              <a:ext cx="2618632" cy="2000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latin typeface="Candara" panose="020E0502030303020204" pitchFamily="34" charset="0"/>
                </a:rPr>
                <a:t>This term we will be completing our science in one week.  This will be our whole school science week on 9</a:t>
              </a:r>
              <a:r>
                <a:rPr lang="en-GB" sz="1400" baseline="30000" dirty="0">
                  <a:latin typeface="Candara" panose="020E0502030303020204" pitchFamily="34" charset="0"/>
                </a:rPr>
                <a:t>th</a:t>
              </a:r>
              <a:r>
                <a:rPr lang="en-GB" sz="1400" dirty="0">
                  <a:latin typeface="Candara" panose="020E0502030303020204" pitchFamily="34" charset="0"/>
                </a:rPr>
                <a:t>- 13</a:t>
              </a:r>
              <a:r>
                <a:rPr lang="en-GB" sz="1400" baseline="30000" dirty="0">
                  <a:latin typeface="Candara" panose="020E0502030303020204" pitchFamily="34" charset="0"/>
                </a:rPr>
                <a:t>th </a:t>
              </a:r>
              <a:endParaRPr lang="en-GB" sz="1400" dirty="0">
                <a:latin typeface="Candara" panose="020E0502030303020204" pitchFamily="34" charset="0"/>
              </a:endParaRPr>
            </a:p>
            <a:p>
              <a:r>
                <a:rPr lang="en-GB" sz="1400" dirty="0">
                  <a:latin typeface="Candara" panose="020E0502030303020204" pitchFamily="34" charset="0"/>
                </a:rPr>
                <a:t>March. We will be investigating </a:t>
              </a:r>
              <a:r>
                <a:rPr lang="en-GB" sz="1400">
                  <a:latin typeface="Candara" panose="020E0502030303020204" pitchFamily="34" charset="0"/>
                </a:rPr>
                <a:t>‘Curiosity’  </a:t>
              </a:r>
              <a:r>
                <a:rPr lang="en-GB" sz="1400" dirty="0">
                  <a:latin typeface="Candara" panose="020E0502030303020204" pitchFamily="34" charset="0"/>
                </a:rPr>
                <a:t>Our big question is ‘If we can grow our own food, why do people in the world go hungry?’  </a:t>
              </a:r>
            </a:p>
          </p:txBody>
        </p:sp>
      </p:grpSp>
      <p:pic>
        <p:nvPicPr>
          <p:cNvPr id="35" name="Picture 34" descr="Science Clipart Images - Free Download on Freepik">
            <a:extLst>
              <a:ext uri="{FF2B5EF4-FFF2-40B4-BE49-F238E27FC236}">
                <a16:creationId xmlns:a16="http://schemas.microsoft.com/office/drawing/2014/main" id="{8004752E-251A-BC34-364A-8AB1D92BC2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77" y="3589762"/>
            <a:ext cx="1129219" cy="112078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10867807-FF10-3847-87CD-07188BE9A0D8}"/>
              </a:ext>
            </a:extLst>
          </p:cNvPr>
          <p:cNvGrpSpPr/>
          <p:nvPr/>
        </p:nvGrpSpPr>
        <p:grpSpPr>
          <a:xfrm>
            <a:off x="7175146" y="3243723"/>
            <a:ext cx="4451044" cy="2069929"/>
            <a:chOff x="192946" y="155400"/>
            <a:chExt cx="3628167" cy="3549933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B826DE9-B6B4-AACA-22DE-00CE9CF5E0E2}"/>
                </a:ext>
              </a:extLst>
            </p:cNvPr>
            <p:cNvSpPr txBox="1"/>
            <p:nvPr/>
          </p:nvSpPr>
          <p:spPr>
            <a:xfrm>
              <a:off x="192946" y="155400"/>
              <a:ext cx="3615656" cy="3192830"/>
            </a:xfrm>
            <a:prstGeom prst="rect">
              <a:avLst/>
            </a:prstGeom>
            <a:noFill/>
            <a:ln w="15875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1" dirty="0">
                  <a:latin typeface="Candara" panose="020E0502030303020204" pitchFamily="34" charset="0"/>
                </a:rPr>
                <a:t>Topic</a:t>
              </a: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CB32B0C-B74C-8842-5A72-BD9857991CA0}"/>
                </a:ext>
              </a:extLst>
            </p:cNvPr>
            <p:cNvSpPr txBox="1"/>
            <p:nvPr/>
          </p:nvSpPr>
          <p:spPr>
            <a:xfrm>
              <a:off x="1213024" y="221606"/>
              <a:ext cx="2608089" cy="3483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latin typeface="Candara" panose="020E0502030303020204" pitchFamily="34" charset="0"/>
                </a:rPr>
                <a:t>This half-term we will be focusing on both Geography and History.  We are continuing to learn about ‘The Three Queens’ Queen Elizabeth I, Queen Victoria and Queen Elizabeth II. We will </a:t>
              </a:r>
              <a:r>
                <a:rPr lang="en-GB" sz="1400">
                  <a:latin typeface="Candara" panose="020E0502030303020204" pitchFamily="34" charset="0"/>
                </a:rPr>
                <a:t>be find </a:t>
              </a:r>
              <a:r>
                <a:rPr lang="en-GB" sz="1400" dirty="0">
                  <a:latin typeface="Candara" panose="020E0502030303020204" pitchFamily="34" charset="0"/>
                </a:rPr>
                <a:t>out about where in the world they reigned and significant people who were alive in the different time periods.</a:t>
              </a:r>
            </a:p>
            <a:p>
              <a:endParaRPr lang="en-GB" sz="1400" dirty="0">
                <a:latin typeface="Candara" panose="020E0502030303020204" pitchFamily="34" charset="0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905E1351-85DC-2C80-3045-C6990FCDB8BC}"/>
              </a:ext>
            </a:extLst>
          </p:cNvPr>
          <p:cNvSpPr txBox="1"/>
          <p:nvPr/>
        </p:nvSpPr>
        <p:spPr>
          <a:xfrm>
            <a:off x="406309" y="5201355"/>
            <a:ext cx="7299508" cy="1231106"/>
          </a:xfrm>
          <a:prstGeom prst="rect">
            <a:avLst/>
          </a:prstGeom>
          <a:noFill/>
          <a:ln w="15875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Extra Information</a:t>
            </a:r>
          </a:p>
          <a:p>
            <a:r>
              <a:rPr lang="en-GB" sz="1200" b="1" dirty="0"/>
              <a:t>P.E: </a:t>
            </a:r>
            <a:r>
              <a:rPr lang="en-GB" sz="1200" dirty="0"/>
              <a:t>PE will continue to be on Tuesday and Thursday.</a:t>
            </a:r>
          </a:p>
          <a:p>
            <a:r>
              <a:rPr lang="en-GB" sz="1200" b="1" dirty="0"/>
              <a:t>Water Bottle: </a:t>
            </a:r>
            <a:r>
              <a:rPr lang="en-GB" sz="1200" dirty="0"/>
              <a:t>Please send children in with a reusable bottle or a shop brought bottle.  Label with child's name.  Only water please.</a:t>
            </a:r>
          </a:p>
          <a:p>
            <a:r>
              <a:rPr lang="en-GB" sz="1200" b="1" dirty="0"/>
              <a:t>Merits: </a:t>
            </a:r>
            <a:r>
              <a:rPr lang="en-GB" sz="1200" dirty="0"/>
              <a:t>Merits are awarded for behaviour, reading and homework.  Reading records must be in school everyday.</a:t>
            </a:r>
          </a:p>
          <a:p>
            <a:r>
              <a:rPr lang="en-GB" sz="1200" b="1" dirty="0"/>
              <a:t>Homework</a:t>
            </a:r>
            <a:r>
              <a:rPr lang="en-GB" sz="1200" dirty="0"/>
              <a:t>: Homework is set on Google Classroom every Friday.  Homework is due on Wednesday morning.  </a:t>
            </a:r>
            <a:endParaRPr lang="en-GB" sz="1200" b="1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17EF9A1-8193-865B-5E08-3E347011D6B1}"/>
              </a:ext>
            </a:extLst>
          </p:cNvPr>
          <p:cNvGrpSpPr/>
          <p:nvPr/>
        </p:nvGrpSpPr>
        <p:grpSpPr>
          <a:xfrm>
            <a:off x="7804728" y="5201354"/>
            <a:ext cx="3825024" cy="1231106"/>
            <a:chOff x="8776370" y="5201354"/>
            <a:chExt cx="2853381" cy="1392100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53D5021-027E-1251-301B-7EBE3B6B8393}"/>
                </a:ext>
              </a:extLst>
            </p:cNvPr>
            <p:cNvSpPr txBox="1"/>
            <p:nvPr/>
          </p:nvSpPr>
          <p:spPr>
            <a:xfrm>
              <a:off x="8776370" y="5201354"/>
              <a:ext cx="2853381" cy="1384995"/>
            </a:xfrm>
            <a:prstGeom prst="rect">
              <a:avLst/>
            </a:prstGeom>
            <a:noFill/>
            <a:ln w="15875"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  <a:p>
              <a:endParaRPr lang="en-GB" sz="1400" dirty="0">
                <a:latin typeface="Candara" panose="020E0502030303020204" pitchFamily="34" charset="0"/>
              </a:endParaRP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E2C76375-EC83-ED4B-BB25-3DE0EE30122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8"/>
                </a:ext>
              </a:extLst>
            </a:blip>
            <a:stretch>
              <a:fillRect/>
            </a:stretch>
          </p:blipFill>
          <p:spPr>
            <a:xfrm rot="16200000">
              <a:off x="8788846" y="5369886"/>
              <a:ext cx="1200353" cy="1062163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FDFC13D-5FD3-DFA4-BACB-E8722727D614}"/>
                </a:ext>
              </a:extLst>
            </p:cNvPr>
            <p:cNvSpPr txBox="1"/>
            <p:nvPr/>
          </p:nvSpPr>
          <p:spPr>
            <a:xfrm>
              <a:off x="9989077" y="5300792"/>
              <a:ext cx="1587652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300" dirty="0">
                  <a:latin typeface="Candara" panose="020E0502030303020204" pitchFamily="34" charset="0"/>
                </a:rPr>
                <a:t>Spellings are set on Google Classroom every Friday.  Spelling test will be the following Friday. </a:t>
              </a:r>
              <a:endParaRPr lang="en-GB" sz="1300" dirty="0"/>
            </a:p>
          </p:txBody>
        </p:sp>
      </p:grpSp>
      <p:pic>
        <p:nvPicPr>
          <p:cNvPr id="46" name="Picture 45">
            <a:extLst>
              <a:ext uri="{FF2B5EF4-FFF2-40B4-BE49-F238E27FC236}">
                <a16:creationId xmlns:a16="http://schemas.microsoft.com/office/drawing/2014/main" id="{FA53C4F7-3BE2-81EC-EE86-8C0E19B289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90495" y="3553978"/>
            <a:ext cx="1289641" cy="147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173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629306-d8ec-4994-91aa-466dce012ca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D13033BABF9A41B87FE926A8391919" ma:contentTypeVersion="20" ma:contentTypeDescription="Create a new document." ma:contentTypeScope="" ma:versionID="35b47d2787d67033cb9014c0aebef184">
  <xsd:schema xmlns:xsd="http://www.w3.org/2001/XMLSchema" xmlns:xs="http://www.w3.org/2001/XMLSchema" xmlns:p="http://schemas.microsoft.com/office/2006/metadata/properties" xmlns:ns2="db629306-d8ec-4994-91aa-466dce012ca2" xmlns:ns3="6a03c66f-c613-444d-9a4f-23dfcd3e96df" targetNamespace="http://schemas.microsoft.com/office/2006/metadata/properties" ma:root="true" ma:fieldsID="959f0e9207f19669ac990171ccead449" ns2:_="" ns3:_="">
    <xsd:import namespace="db629306-d8ec-4994-91aa-466dce012ca2"/>
    <xsd:import namespace="6a03c66f-c613-444d-9a4f-23dfcd3e96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629306-d8ec-4994-91aa-466dce012c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081760-a4d9-4918-bb6b-c4a47c8d4a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3c66f-c613-444d-9a4f-23dfcd3e96d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15539B-A646-44DB-95F9-6E4714876D7F}">
  <ds:schemaRefs>
    <ds:schemaRef ds:uri="db629306-d8ec-4994-91aa-466dce012ca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6a03c66f-c613-444d-9a4f-23dfcd3e96df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0185D0C-7D16-42CA-BDE7-C299804FB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629306-d8ec-4994-91aa-466dce012ca2"/>
    <ds:schemaRef ds:uri="6a03c66f-c613-444d-9a4f-23dfcd3e9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7AECE5-8763-4692-A35F-A2BE904FE0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410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Candara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 Burns</dc:creator>
  <cp:lastModifiedBy>HeadteacherPA</cp:lastModifiedBy>
  <cp:revision>15</cp:revision>
  <cp:lastPrinted>2024-01-03T08:11:23Z</cp:lastPrinted>
  <dcterms:created xsi:type="dcterms:W3CDTF">2023-09-17T20:09:05Z</dcterms:created>
  <dcterms:modified xsi:type="dcterms:W3CDTF">2026-02-04T13:24:04Z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0x010100FDD13033BABF9A41B87FE926A8391919</vt:lpwstr>
  </property>
</Properties>
</file>